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dams_22548178X.tif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</a:blip>
          <a:srcRect l="3053" r="9456"/>
          <a:stretch>
            <a:fillRect/>
          </a:stretch>
        </p:blipFill>
        <p:spPr>
          <a:xfrm>
            <a:off x="0" y="2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6956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946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5833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6027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8814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511027" y="5047131"/>
            <a:ext cx="2452373" cy="16584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8737600" y="6519447"/>
            <a:ext cx="314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0469BC"/>
                </a:solidFill>
                <a:uFillTx/>
              </a:rPr>
              <a:t>www.ascehouston.org</a:t>
            </a:r>
          </a:p>
        </p:txBody>
      </p:sp>
    </p:spTree>
    <p:extLst>
      <p:ext uri="{BB962C8B-B14F-4D97-AF65-F5344CB8AC3E}">
        <p14:creationId xmlns:p14="http://schemas.microsoft.com/office/powerpoint/2010/main" val="294368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5156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1234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7544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8793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endParaRPr lang="en-US" dirty="0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5125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5FE60886-AB1F-40DD-A560-06166C727470}" type="datetimeFigureOut">
              <a:rPr lang="en-US" smtClean="0">
                <a:uFillTx/>
              </a:rPr>
              <a:pPr/>
              <a:t>1/6/2026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EC001A37-4F33-4017-B66A-9A8FDF42DAA0}" type="slidenum">
              <a:rPr lang="en-US" smtClean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8989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di@ascehouston.org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bgeinc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8EE07EAE-D334-562B-D026-8F597BEC4FD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11283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Upcoming Events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067A39-EBDD-D38B-D3A0-F0B154545453}"/>
              </a:ext>
            </a:extLst>
          </p:cNvPr>
          <p:cNvSpPr txBox="1"/>
          <p:nvPr/>
        </p:nvSpPr>
        <p:spPr>
          <a:xfrm>
            <a:off x="4028955" y="1178768"/>
            <a:ext cx="5819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Hybrid January Lunch &amp; Learn!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AB2038-DC9B-F995-D869-ECF24239EE5E}"/>
              </a:ext>
            </a:extLst>
          </p:cNvPr>
          <p:cNvSpPr txBox="1"/>
          <p:nvPr/>
        </p:nvSpPr>
        <p:spPr>
          <a:xfrm>
            <a:off x="8369726" y="2097665"/>
            <a:ext cx="3316807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0000"/>
                </a:solidFill>
                <a:latin typeface="Calibri"/>
                <a:cs typeface="Arial" panose="020B0604020202020204" pitchFamily="34" charset="0"/>
              </a:rPr>
              <a:t>Thursday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January 29,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12:00 PM to 1:00 PM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Location: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BGE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10777 Westheimer 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Houston, Texas 77042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F0FFC9B-F52B-48AB-5927-5BDA82F1159C}"/>
              </a:ext>
            </a:extLst>
          </p:cNvPr>
          <p:cNvSpPr txBox="1"/>
          <p:nvPr/>
        </p:nvSpPr>
        <p:spPr>
          <a:xfrm>
            <a:off x="1803699" y="2373929"/>
            <a:ext cx="184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3294B"/>
                </a:solidFill>
                <a:effectLst/>
                <a:uLnTx/>
                <a:uFillTx/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Houston Chapter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CC473AF6-BBD9-F307-6D06-3C1A389FE1D0}"/>
              </a:ext>
            </a:extLst>
          </p:cNvPr>
          <p:cNvSpPr txBox="1"/>
          <p:nvPr/>
        </p:nvSpPr>
        <p:spPr>
          <a:xfrm>
            <a:off x="1807525" y="1427888"/>
            <a:ext cx="2221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3294B"/>
                </a:solidFill>
                <a:effectLst/>
                <a:uLnTx/>
                <a:uFillTx/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TRANSPORTATION &amp;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3294B"/>
                </a:solidFill>
                <a:effectLst/>
                <a:uLnTx/>
                <a:uFillTx/>
                <a:latin typeface="Univers Condensed" panose="020B0506020202050204" pitchFamily="34" charset="0"/>
                <a:ea typeface="+mn-ea"/>
                <a:cs typeface="Calibri" panose="020F0502020204030204" pitchFamily="34" charset="0"/>
              </a:rPr>
              <a:t>DEVELOPMENT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3294B"/>
                </a:solidFill>
                <a:effectLst/>
                <a:uLnTx/>
                <a:uFillTx/>
                <a:latin typeface="Univers Condensed" panose="020B0506020202050204" pitchFamily="34" charset="0"/>
                <a:ea typeface="+mn-ea"/>
                <a:cs typeface="Calibri" panose="020F0502020204030204" pitchFamily="34" charset="0"/>
              </a:rPr>
              <a:t>INSTITUTE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5123EF-32BA-AE53-0B6D-75D70F531027}"/>
              </a:ext>
            </a:extLst>
          </p:cNvPr>
          <p:cNvCxnSpPr>
            <a:cxnSpLocks/>
          </p:cNvCxnSpPr>
          <p:nvPr/>
        </p:nvCxnSpPr>
        <p:spPr>
          <a:xfrm>
            <a:off x="1897354" y="2351218"/>
            <a:ext cx="1130547" cy="0"/>
          </a:xfrm>
          <a:prstGeom prst="line">
            <a:avLst/>
          </a:prstGeom>
          <a:ln w="57150">
            <a:solidFill>
              <a:srgbClr val="46A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About | T&amp;DI Pavements Conference">
            <a:extLst>
              <a:ext uri="{FF2B5EF4-FFF2-40B4-BE49-F238E27FC236}">
                <a16:creationId xmlns:a16="http://schemas.microsoft.com/office/drawing/2014/main" id="{944A7F09-CDA9-3180-B6D5-BF137F2B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86" y="1319911"/>
            <a:ext cx="1485384" cy="172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4FBF8D-EB49-1625-A1CE-0DE6F79166E7}"/>
              </a:ext>
            </a:extLst>
          </p:cNvPr>
          <p:cNvSpPr txBox="1"/>
          <p:nvPr/>
        </p:nvSpPr>
        <p:spPr>
          <a:xfrm>
            <a:off x="337973" y="5992525"/>
            <a:ext cx="6095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Questions?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e-mail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-apple-system"/>
                <a:ea typeface="+mn-ea"/>
                <a:cs typeface="+mn-cs"/>
                <a:hlinkClick r:id="rId3"/>
              </a:rPr>
              <a:t>tdi@ascehouston.org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7EFBB3A5-2F96-5FF4-7054-E929613A8CD2}"/>
              </a:ext>
            </a:extLst>
          </p:cNvPr>
          <p:cNvSpPr txBox="1"/>
          <p:nvPr/>
        </p:nvSpPr>
        <p:spPr>
          <a:xfrm>
            <a:off x="4102859" y="5611038"/>
            <a:ext cx="485031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400" b="1" dirty="0">
                <a:solidFill>
                  <a:srgbClr val="13294B"/>
                </a:solidFill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“Formation and Function of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13294B"/>
                </a:solidFill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MUDs and Special Purpose Districts”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13294B"/>
                </a:solidFill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 Alia Vinson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AEC3508-7DA4-BE27-2A25-0F5E6B8649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1473" y="1790253"/>
            <a:ext cx="2653085" cy="31700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870B184-D5C3-244A-4A8E-840734809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6959" y="5003350"/>
            <a:ext cx="1582112" cy="7026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987871A-84CF-3AAA-761C-CAC5E3A3C0EC}"/>
              </a:ext>
            </a:extLst>
          </p:cNvPr>
          <p:cNvSpPr txBox="1"/>
          <p:nvPr/>
        </p:nvSpPr>
        <p:spPr>
          <a:xfrm>
            <a:off x="420286" y="3375293"/>
            <a:ext cx="3682573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  <a:cs typeface="Arial" panose="020B0604020202020204" pitchFamily="34" charset="0"/>
              </a:rPr>
              <a:t>In-Person Cost with Lunch: </a:t>
            </a:r>
            <a:b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$20 ASCE member, $25 non-member</a:t>
            </a:r>
          </a:p>
          <a:p>
            <a:pPr lvl="0">
              <a:defRPr/>
            </a:pPr>
            <a:endParaRPr 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  <a:cs typeface="Arial" panose="020B0604020202020204" pitchFamily="34" charset="0"/>
              </a:rPr>
              <a:t>Virtual Cost:</a:t>
            </a:r>
          </a:p>
          <a:p>
            <a:pPr lvl="0">
              <a:defRPr/>
            </a:pPr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$5 ASCE member, $10 non-member</a:t>
            </a:r>
          </a:p>
        </p:txBody>
      </p:sp>
      <p:pic>
        <p:nvPicPr>
          <p:cNvPr id="1026" name="Picture 2">
            <a:hlinkClick r:id="rId6"/>
            <a:extLst>
              <a:ext uri="{FF2B5EF4-FFF2-40B4-BE49-F238E27FC236}">
                <a16:creationId xmlns:a16="http://schemas.microsoft.com/office/drawing/2014/main" id="{64C62B2F-46AA-61B5-D297-C4F28C8AB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625" y="5116204"/>
            <a:ext cx="1582112" cy="79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5">
            <a:extLst>
              <a:ext uri="{FF2B5EF4-FFF2-40B4-BE49-F238E27FC236}">
                <a16:creationId xmlns:a16="http://schemas.microsoft.com/office/drawing/2014/main" id="{82E4267E-C904-BA46-E4D5-62CB3C39FB6A}"/>
              </a:ext>
            </a:extLst>
          </p:cNvPr>
          <p:cNvSpPr txBox="1"/>
          <p:nvPr/>
        </p:nvSpPr>
        <p:spPr>
          <a:xfrm>
            <a:off x="-1363334" y="5246953"/>
            <a:ext cx="485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3294B"/>
                </a:solidFill>
                <a:effectLst/>
                <a:uLnTx/>
                <a:uFillTx/>
                <a:latin typeface="Univers Condensed" panose="020B05060202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Hosted by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Univers Condensed" panose="020B050602020205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77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86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Univers Condensed</vt:lpstr>
      <vt:lpstr>1_Office Theme</vt:lpstr>
      <vt:lpstr>PowerPoint Presentation</vt:lpstr>
    </vt:vector>
  </TitlesOfParts>
  <Company>City of Houston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Portillo, Gilbert - HPW</dc:creator>
  <cp:lastModifiedBy>Osvaldo Diaz</cp:lastModifiedBy>
  <cp:revision>8</cp:revision>
  <dcterms:created xsi:type="dcterms:W3CDTF">2025-02-03T16:55:06Z</dcterms:created>
  <dcterms:modified xsi:type="dcterms:W3CDTF">2026-01-06T22:23:34Z</dcterms:modified>
</cp:coreProperties>
</file>